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14" r:id="rId4"/>
    <p:sldMasterId id="2147483726" r:id="rId5"/>
  </p:sldMasterIdLst>
  <p:notesMasterIdLst>
    <p:notesMasterId r:id="rId26"/>
  </p:notesMasterIdLst>
  <p:sldIdLst>
    <p:sldId id="2106" r:id="rId6"/>
    <p:sldId id="256" r:id="rId7"/>
    <p:sldId id="2002" r:id="rId8"/>
    <p:sldId id="315" r:id="rId9"/>
    <p:sldId id="299" r:id="rId10"/>
    <p:sldId id="300" r:id="rId11"/>
    <p:sldId id="2004" r:id="rId12"/>
    <p:sldId id="1970" r:id="rId13"/>
    <p:sldId id="1972" r:id="rId14"/>
    <p:sldId id="1979" r:id="rId15"/>
    <p:sldId id="1982" r:id="rId16"/>
    <p:sldId id="1989" r:id="rId17"/>
    <p:sldId id="1983" r:id="rId18"/>
    <p:sldId id="2107" r:id="rId19"/>
    <p:sldId id="2003" r:id="rId20"/>
    <p:sldId id="2037" r:id="rId21"/>
    <p:sldId id="1804" r:id="rId22"/>
    <p:sldId id="322" r:id="rId23"/>
    <p:sldId id="2046" r:id="rId24"/>
    <p:sldId id="28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0" autoAdjust="0"/>
    <p:restoredTop sz="94626" autoAdjust="0"/>
  </p:normalViewPr>
  <p:slideViewPr>
    <p:cSldViewPr snapToGrid="0">
      <p:cViewPr varScale="1">
        <p:scale>
          <a:sx n="121" d="100"/>
          <a:sy n="121" d="100"/>
        </p:scale>
        <p:origin x="140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7716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14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0491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235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54253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9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070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71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7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42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Background Shape">
            <a:extLst>
              <a:ext uri="{FF2B5EF4-FFF2-40B4-BE49-F238E27FC236}">
                <a16:creationId xmlns:a16="http://schemas.microsoft.com/office/drawing/2014/main" id="{C1175DDE-0BA3-1445-B285-36CEB79A683A}"/>
              </a:ext>
            </a:extLst>
          </p:cNvPr>
          <p:cNvSpPr/>
          <p:nvPr userDrawn="1"/>
        </p:nvSpPr>
        <p:spPr>
          <a:xfrm>
            <a:off x="0" y="-153514"/>
            <a:ext cx="5303520" cy="7011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422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207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646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B3D1B-E093-E54A-8C64-024C0582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NON-PROBABILISTIC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7EF13-2977-234C-B327-13DD3D33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221311" cy="3581400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 err="1">
                <a:latin typeface="Dagny OT" panose="020B0504020201020104" pitchFamily="34" charset="77"/>
              </a:rPr>
              <a:t>Nonprobabilistic</a:t>
            </a:r>
            <a:r>
              <a:rPr lang="en-CA" sz="2600" b="1" dirty="0">
                <a:latin typeface="Dagny OT" panose="020B0504020201020104" pitchFamily="34" charset="77"/>
              </a:rPr>
              <a:t> sampling </a:t>
            </a:r>
            <a:r>
              <a:rPr lang="en-CA" sz="2600" dirty="0">
                <a:latin typeface="Dagny OT" panose="020B0504020201020104" pitchFamily="34" charset="77"/>
              </a:rPr>
              <a:t>(NPS) methods (designs) select sampling units from the target population using subjective, non-random approaches.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are quick, relatively inexpensive and convenient (no frame required).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methods are ideal for exploratory analysis and survey development.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>
                <a:latin typeface="Dagny OT" panose="020B0504020201020104" pitchFamily="34" charset="77"/>
              </a:rPr>
              <a:t>Unfortunately</a:t>
            </a:r>
            <a:r>
              <a:rPr lang="en-CA" sz="2600" dirty="0">
                <a:latin typeface="Dagny OT" panose="020B0504020201020104" pitchFamily="34" charset="77"/>
              </a:rPr>
              <a:t>, NPS are often used instead of probabilistic designs (not good)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the associated selection bias makes NPS methods inferentially unsound;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automated data collection often fall squarely in the NPS camp – we can analyze data collected with a NPS approach, but not generalize the results to the target population.</a:t>
            </a:r>
          </a:p>
        </p:txBody>
      </p:sp>
    </p:spTree>
    <p:extLst>
      <p:ext uri="{BB962C8B-B14F-4D97-AF65-F5344CB8AC3E}">
        <p14:creationId xmlns:p14="http://schemas.microsoft.com/office/powerpoint/2010/main" val="314422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Probabilistic sample designs are usually more </a:t>
            </a:r>
            <a:r>
              <a:rPr lang="en-CA" sz="2400" b="1" dirty="0">
                <a:latin typeface="Dagny OT" panose="020B0504020201020104" pitchFamily="34" charset="77"/>
              </a:rPr>
              <a:t>difficult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expensive</a:t>
            </a:r>
            <a:r>
              <a:rPr lang="en-CA" sz="2400" dirty="0">
                <a:latin typeface="Dagny OT" panose="020B0504020201020104" pitchFamily="34" charset="77"/>
              </a:rPr>
              <a:t> to set-up (due to the need for a quality frame), and take longer to complete.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They provide </a:t>
            </a:r>
            <a:r>
              <a:rPr lang="en-CA" sz="2400" b="1" dirty="0">
                <a:latin typeface="Dagny OT" panose="020B0504020201020104" pitchFamily="34" charset="77"/>
              </a:rPr>
              <a:t>reliable estimates </a:t>
            </a:r>
            <a:r>
              <a:rPr lang="en-CA" sz="2400" dirty="0">
                <a:latin typeface="Dagny OT" panose="020B0504020201020104" pitchFamily="34" charset="77"/>
              </a:rPr>
              <a:t>for the attribute of interest and the </a:t>
            </a:r>
            <a:r>
              <a:rPr lang="en-CA" sz="2400" b="1" dirty="0">
                <a:latin typeface="Dagny OT" panose="020B0504020201020104" pitchFamily="34" charset="77"/>
              </a:rPr>
              <a:t>sampling error</a:t>
            </a:r>
            <a:r>
              <a:rPr lang="en-CA" sz="2400" dirty="0">
                <a:latin typeface="Dagny OT" panose="020B0504020201020104" pitchFamily="34" charset="77"/>
              </a:rPr>
              <a:t>, paving the way for small samples being used to draw inferences about larger target populations (in theory, at least; the non-sampling error components can still affect results and generalisation).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3286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SAMPLING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Different </a:t>
            </a:r>
            <a:r>
              <a:rPr lang="en-US" sz="2400" b="1" dirty="0">
                <a:latin typeface="Dagny OT" panose="020B0504020201020104" pitchFamily="34" charset="77"/>
              </a:rPr>
              <a:t>sampling designs </a:t>
            </a:r>
            <a:r>
              <a:rPr lang="en-US" sz="2400" dirty="0">
                <a:latin typeface="Dagny OT" panose="020B0504020201020104" pitchFamily="34" charset="77"/>
              </a:rPr>
              <a:t>have distinct advantages and disadvantages.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They can be used to compute estimates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various population attributes: mean, total, proportion, ratio, difference, etc.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the corresponding 95% confidence intervals. </a:t>
            </a: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might also want to  compute sample sizes for a given </a:t>
            </a:r>
            <a:r>
              <a:rPr lang="en-US" sz="2400" b="1" dirty="0">
                <a:latin typeface="Dagny OT" panose="020B0504020201020104" pitchFamily="34" charset="77"/>
              </a:rPr>
              <a:t>error bound </a:t>
            </a:r>
            <a:r>
              <a:rPr lang="en-US" sz="2400" dirty="0">
                <a:latin typeface="Dagny OT" panose="020B0504020201020104" pitchFamily="34" charset="77"/>
              </a:rPr>
              <a:t>(an upper limit on the radius of the desired 95% CI), and how to determine the </a:t>
            </a:r>
            <a:r>
              <a:rPr lang="en-US" sz="2400" b="1" dirty="0">
                <a:latin typeface="Dagny OT" panose="020B0504020201020104" pitchFamily="34" charset="77"/>
              </a:rPr>
              <a:t>sample allocation </a:t>
            </a:r>
            <a:r>
              <a:rPr lang="en-US" sz="2400" dirty="0">
                <a:latin typeface="Dagny OT" panose="020B0504020201020104" pitchFamily="34" charset="77"/>
              </a:rPr>
              <a:t>(how many units to be sampled in various sub-population groups).</a:t>
            </a:r>
          </a:p>
        </p:txBody>
      </p:sp>
    </p:spTree>
    <p:extLst>
      <p:ext uri="{BB962C8B-B14F-4D97-AF65-F5344CB8AC3E}">
        <p14:creationId xmlns:p14="http://schemas.microsoft.com/office/powerpoint/2010/main" val="269292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Simple random sampling (SRS)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Stratified random sampling (STS)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Systematic sampling (SYS)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Cluster sampling (CLS)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Probability proportional-to-size sampling (PPS)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Replicated sampling (RES)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Multi-stage sampling (MSS)</a:t>
            </a:r>
          </a:p>
          <a:p>
            <a:pPr marL="0" indent="0">
              <a:buNone/>
            </a:pPr>
            <a:r>
              <a:rPr lang="en-CA" sz="2400">
                <a:latin typeface="Dagny OT" panose="020B0504020201020104" pitchFamily="34" charset="77"/>
              </a:rPr>
              <a:t>Multi-phase sampling (MPS)</a:t>
            </a:r>
          </a:p>
          <a:p>
            <a:pPr marL="0" indent="0">
              <a:buNone/>
            </a:pPr>
            <a:endParaRPr lang="en-CA" sz="2400" dirty="0">
              <a:latin typeface="Dagny OT" panose="020B0504020201020104" pitchFamily="34" charset="77"/>
            </a:endParaRPr>
          </a:p>
          <a:p>
            <a:endParaRPr lang="en-CA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AE77F4-1E1D-384C-9438-73EC3ED38576}"/>
              </a:ext>
            </a:extLst>
          </p:cNvPr>
          <p:cNvSpPr txBox="1">
            <a:spLocks/>
          </p:cNvSpPr>
          <p:nvPr/>
        </p:nvSpPr>
        <p:spPr>
          <a:xfrm>
            <a:off x="5492404" y="2180495"/>
            <a:ext cx="11029615" cy="414076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815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F7AF7718-B993-A945-A7A3-547632134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200290" cy="1485900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SAMPLING DESIGNS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E4F0489-08DA-6F47-AD20-9C01947D1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1773237"/>
            <a:ext cx="4094163" cy="40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08C5892-AFF5-0F4F-9580-85F856FA6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3330" y="1767815"/>
            <a:ext cx="4094163" cy="40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4B0166-6A87-AD41-BA22-CA557D1ED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8042" y="5868727"/>
            <a:ext cx="25812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Simple Random Sampling (SRS)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C6CFD7-CF0A-A34A-A68B-D73E966AE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9773" y="5861978"/>
            <a:ext cx="25812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Stratified random sampling (STS)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SAMPLING DESIGNS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223" y="2315182"/>
            <a:ext cx="2576587" cy="257658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95" y="2313004"/>
            <a:ext cx="2580942" cy="2580942"/>
          </a:xfrm>
          <a:prstGeom prst="rect">
            <a:avLst/>
          </a:prstGeom>
        </p:spPr>
      </p:pic>
      <p:pic>
        <p:nvPicPr>
          <p:cNvPr id="6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124" y="2315182"/>
            <a:ext cx="2576587" cy="2576587"/>
          </a:xfrm>
          <a:prstGeom prst="rect">
            <a:avLst/>
          </a:prstGeom>
        </p:spPr>
      </p:pic>
      <p:pic>
        <p:nvPicPr>
          <p:cNvPr id="7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996" y="2313004"/>
            <a:ext cx="2580942" cy="2580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1095" y="4891769"/>
            <a:ext cx="25809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Cluster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ClS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3805868" y="4891769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Multi-Stage Sampling (MSS)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4996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Multi-Phase Sampling (MPS)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439769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Replicated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ReS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5086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AUTOMATED DATA COLLECTION 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131269" cy="3581400"/>
          </a:xfrm>
        </p:spPr>
        <p:txBody>
          <a:bodyPr numCol="1">
            <a:normAutofit fontScale="47500" lnSpcReduction="20000"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With regards to social scientific data: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sparse financial resources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little time or desire to collect data by hand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want to work with up to date, high-quality data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document process from data collection to publication for reproducibility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CA" sz="1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Issues with manual collection: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non-reproducible process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prone to errors and cumbersome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subject to heightened risks of “death by boredom”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A730AC8-5694-EE4F-8839-FE50E3DD68C9}"/>
              </a:ext>
            </a:extLst>
          </p:cNvPr>
          <p:cNvSpPr txBox="1">
            <a:spLocks/>
          </p:cNvSpPr>
          <p:nvPr/>
        </p:nvSpPr>
        <p:spPr>
          <a:xfrm>
            <a:off x="8313682" y="2286000"/>
            <a:ext cx="3878318" cy="35814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Franklin Gothic Book" panose="020B0503020102020204" pitchFamily="34" charset="0"/>
              <a:buNone/>
            </a:pPr>
            <a:r>
              <a:rPr lang="en-CA" sz="2400" b="1" dirty="0">
                <a:latin typeface="Dagny OT" panose="020B0504020201020104" pitchFamily="34" charset="77"/>
              </a:rPr>
              <a:t>Advantages: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reliability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reproducibility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time-efficient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higher quality datasets</a:t>
            </a:r>
          </a:p>
        </p:txBody>
      </p:sp>
    </p:spTree>
    <p:extLst>
      <p:ext uri="{BB962C8B-B14F-4D97-AF65-F5344CB8AC3E}">
        <p14:creationId xmlns:p14="http://schemas.microsoft.com/office/powerpoint/2010/main" val="36401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WEB SCRAPING 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First-hand information: </a:t>
            </a:r>
            <a:r>
              <a:rPr lang="en-CA" sz="2400" dirty="0">
                <a:latin typeface="Dagny OT" panose="020B0504020201020104" pitchFamily="34" charset="77"/>
              </a:rPr>
              <a:t>for example, a tweet, or a news article.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Second-hand data: </a:t>
            </a:r>
            <a:r>
              <a:rPr lang="en-CA" sz="2400" dirty="0">
                <a:latin typeface="Dagny OT" panose="020B0504020201020104" pitchFamily="34" charset="77"/>
              </a:rPr>
              <a:t>data that has been copied from an offline source or scraped from elsewhere.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Sometimes one can’t remember or retrace the source of such data.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Does it still make sense to use it? It depends.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Any use of secondary data requires </a:t>
            </a:r>
            <a:r>
              <a:rPr lang="en-CA" sz="2400" b="1" dirty="0">
                <a:latin typeface="Dagny OT" panose="020B0504020201020104" pitchFamily="34" charset="77"/>
              </a:rPr>
              <a:t>cross-checking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validation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6445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STRUCTURED/UNSTRUCTURED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385034" cy="358140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 major motivator for new developments in database types and other data storing strategies is the increasing availability of </a:t>
            </a:r>
            <a:r>
              <a:rPr lang="en-US" sz="2400" b="1" dirty="0">
                <a:latin typeface="Dagny OT" panose="020B0504020201020104" pitchFamily="34" charset="77"/>
              </a:rPr>
              <a:t>unstructured</a:t>
            </a:r>
            <a:r>
              <a:rPr lang="en-US" sz="2400" dirty="0">
                <a:latin typeface="Dagny OT" panose="020B0504020201020104" pitchFamily="34" charset="77"/>
              </a:rPr>
              <a:t> data and '</a:t>
            </a:r>
            <a:r>
              <a:rPr lang="en-US" sz="2400" b="1" dirty="0">
                <a:latin typeface="Dagny OT" panose="020B0504020201020104" pitchFamily="34" charset="77"/>
              </a:rPr>
              <a:t>blob</a:t>
            </a:r>
            <a:r>
              <a:rPr lang="en-US" sz="2400" dirty="0">
                <a:latin typeface="Dagny OT" panose="020B0504020201020104" pitchFamily="34" charset="77"/>
              </a:rPr>
              <a:t>' data: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structured data</a:t>
            </a:r>
            <a:r>
              <a:rPr lang="en-US" i="0" dirty="0">
                <a:latin typeface="Dagny OT" panose="020B0504020201020104" pitchFamily="34" charset="77"/>
              </a:rPr>
              <a:t>: labeled, organized, discrete structure is constrained and pre-defined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unstructured data</a:t>
            </a:r>
            <a:r>
              <a:rPr lang="en-US" i="0" dirty="0">
                <a:latin typeface="Dagny OT" panose="020B0504020201020104" pitchFamily="34" charset="77"/>
              </a:rPr>
              <a:t>: not organized, no specific pre-defined structure data model (text)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blob data</a:t>
            </a:r>
            <a:r>
              <a:rPr lang="en-US" i="0" dirty="0">
                <a:latin typeface="Dagny OT" panose="020B0504020201020104" pitchFamily="34" charset="77"/>
              </a:rPr>
              <a:t>: </a:t>
            </a:r>
            <a:r>
              <a:rPr lang="en-US" b="1" i="0" dirty="0">
                <a:latin typeface="Dagny OT" panose="020B0504020201020104" pitchFamily="34" charset="77"/>
              </a:rPr>
              <a:t>B</a:t>
            </a:r>
            <a:r>
              <a:rPr lang="en-US" i="0" dirty="0">
                <a:latin typeface="Dagny OT" panose="020B0504020201020104" pitchFamily="34" charset="77"/>
              </a:rPr>
              <a:t>inary </a:t>
            </a:r>
            <a:r>
              <a:rPr lang="en-US" b="1" i="0" dirty="0">
                <a:latin typeface="Dagny OT" panose="020B0504020201020104" pitchFamily="34" charset="77"/>
              </a:rPr>
              <a:t>L</a:t>
            </a:r>
            <a:r>
              <a:rPr lang="en-US" i="0" dirty="0">
                <a:latin typeface="Dagny OT" panose="020B0504020201020104" pitchFamily="34" charset="77"/>
              </a:rPr>
              <a:t>arge </a:t>
            </a:r>
            <a:r>
              <a:rPr lang="en-US" b="1" i="0" dirty="0">
                <a:latin typeface="Dagny OT" panose="020B0504020201020104" pitchFamily="34" charset="77"/>
              </a:rPr>
              <a:t>Ob</a:t>
            </a:r>
            <a:r>
              <a:rPr lang="en-US" i="0" dirty="0">
                <a:latin typeface="Dagny OT" panose="020B0504020201020104" pitchFamily="34" charset="77"/>
              </a:rPr>
              <a:t>ject (BLOb) – images, audio, multi-media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451" y="2307615"/>
            <a:ext cx="3756583" cy="37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RELATIONAL DATABASES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71598" y="2285999"/>
            <a:ext cx="6500649" cy="3581401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stored in a series of </a:t>
            </a:r>
            <a:r>
              <a:rPr lang="en-US" sz="2400" b="1" dirty="0">
                <a:latin typeface="Dagny OT" panose="020B0504020201020104" pitchFamily="34" charset="77"/>
              </a:rPr>
              <a:t>tables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Broadly speaking, each table represents an object and some properties related to this object.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Special columns in the tables </a:t>
            </a:r>
            <a:r>
              <a:rPr lang="en-US" sz="2400" b="1" dirty="0">
                <a:latin typeface="Dagny OT" panose="020B0504020201020104" pitchFamily="34" charset="77"/>
              </a:rPr>
              <a:t>connect</a:t>
            </a:r>
            <a:r>
              <a:rPr lang="en-US" sz="2400" dirty="0">
                <a:latin typeface="Dagny OT" panose="020B0504020201020104" pitchFamily="34" charset="77"/>
              </a:rPr>
              <a:t> object instances across tables (allowing for merges).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traditional approach to data storage.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089412" y="2343390"/>
            <a:ext cx="3419876" cy="39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2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DATA COLLECTION &amp; DATA MANAGEMENT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/>
              <a:t>Patrick Boily</a:t>
            </a:r>
            <a:br>
              <a:rPr lang="en-US" dirty="0"/>
            </a:br>
            <a:r>
              <a:rPr lang="en-US" dirty="0"/>
              <a:t>Data Action Lab | uOttawa | </a:t>
            </a:r>
            <a:r>
              <a:rPr lang="en-US" dirty="0" err="1"/>
              <a:t>Idlewyld</a:t>
            </a:r>
            <a:r>
              <a:rPr lang="en-US" dirty="0"/>
              <a:t> Analytics</a:t>
            </a:r>
          </a:p>
          <a:p>
            <a:r>
              <a:rPr lang="en-US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pboily@uottawa.ca</a:t>
            </a:r>
            <a:r>
              <a:rPr lang="en-US" dirty="0"/>
              <a:t> 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C5588FA3-541F-D842-BFD8-18B46FC55350}"/>
              </a:ext>
            </a:extLst>
          </p:cNvPr>
          <p:cNvSpPr txBox="1">
            <a:spLocks/>
          </p:cNvSpPr>
          <p:nvPr/>
        </p:nvSpPr>
        <p:spPr>
          <a:xfrm>
            <a:off x="5360327" y="6537434"/>
            <a:ext cx="6831673" cy="3205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[with files from Jen </a:t>
            </a:r>
            <a:r>
              <a:rPr lang="en-US" sz="1600" dirty="0" err="1"/>
              <a:t>Schellinck</a:t>
            </a:r>
            <a:r>
              <a:rPr lang="en-US" sz="1600" dirty="0"/>
              <a:t> | </a:t>
            </a:r>
            <a:r>
              <a:rPr lang="en-US" sz="1600" dirty="0" err="1"/>
              <a:t>Sysabee</a:t>
            </a:r>
            <a:r>
              <a:rPr lang="en-US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FLAT FILES AND SPREADSHEETS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913586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What about keeping data in a single giant table (spreadsheet)?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Or multiple spreadsheets?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How bad can it be?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Wayne Eckerson coined the term ‘spreadmart’ to describe a situation with many (</a:t>
            </a:r>
            <a:r>
              <a:rPr lang="en-US" sz="2400" i="1" dirty="0">
                <a:latin typeface="Dagny OT" panose="020B0504020201020104" pitchFamily="34" charset="77"/>
              </a:rPr>
              <a:t>ad hoc</a:t>
            </a:r>
            <a:r>
              <a:rPr lang="en-US" sz="2400" dirty="0">
                <a:latin typeface="Dagny OT" panose="020B0504020201020104" pitchFamily="34" charset="77"/>
              </a:rPr>
              <a:t>) spreadsheets as a data strategy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186" y="1588666"/>
            <a:ext cx="4388439" cy="3247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744" y="2508833"/>
            <a:ext cx="4388439" cy="3247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02" y="3429000"/>
            <a:ext cx="4388439" cy="32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3AA1D1-F329-461F-AA90-83EFB3E8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OBJECTIVE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F52E70-00C2-4E50-9BD9-4B9729BA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We seek data that can: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legitimate insight </a:t>
            </a:r>
            <a:r>
              <a:rPr lang="en-CA" i="0" dirty="0">
                <a:latin typeface="Dagny OT" panose="020B0504020201020104" pitchFamily="34" charset="77"/>
              </a:rPr>
              <a:t>into our system of interest;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correct</a:t>
            </a:r>
            <a:r>
              <a:rPr lang="en-CA" i="0" dirty="0">
                <a:latin typeface="Dagny OT" panose="020B0504020201020104" pitchFamily="34" charset="77"/>
              </a:rPr>
              <a:t>, </a:t>
            </a:r>
            <a:r>
              <a:rPr lang="en-CA" b="1" i="0" dirty="0">
                <a:latin typeface="Dagny OT" panose="020B0504020201020104" pitchFamily="34" charset="77"/>
              </a:rPr>
              <a:t>accurate</a:t>
            </a:r>
            <a:r>
              <a:rPr lang="en-CA" i="0" dirty="0">
                <a:latin typeface="Dagny OT" panose="020B0504020201020104" pitchFamily="34" charset="77"/>
              </a:rPr>
              <a:t> answers to relevant questions;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support</a:t>
            </a:r>
            <a:r>
              <a:rPr lang="en-CA" i="0" dirty="0">
                <a:latin typeface="Dagny OT" panose="020B0504020201020104" pitchFamily="34" charset="77"/>
              </a:rPr>
              <a:t> the drawing of </a:t>
            </a:r>
            <a:r>
              <a:rPr lang="en-CA" b="1" i="0" dirty="0">
                <a:latin typeface="Dagny OT" panose="020B0504020201020104" pitchFamily="34" charset="77"/>
              </a:rPr>
              <a:t>valid</a:t>
            </a:r>
            <a:r>
              <a:rPr lang="en-CA" i="0" dirty="0">
                <a:latin typeface="Dagny OT" panose="020B0504020201020104" pitchFamily="34" charset="77"/>
              </a:rPr>
              <a:t> conclusions, with the ability to </a:t>
            </a:r>
            <a:r>
              <a:rPr lang="en-CA" b="1" i="0" dirty="0">
                <a:latin typeface="Dagny OT" panose="020B0504020201020104" pitchFamily="34" charset="77"/>
              </a:rPr>
              <a:t>qualify/quantify </a:t>
            </a:r>
            <a:r>
              <a:rPr lang="en-CA" i="0" dirty="0">
                <a:latin typeface="Dagny OT" panose="020B0504020201020104" pitchFamily="34" charset="77"/>
              </a:rPr>
              <a:t>these conclusions in terms of scope and precision.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This cannot be done without </a:t>
            </a:r>
            <a:r>
              <a:rPr lang="en-CA" sz="2400" b="1" dirty="0">
                <a:latin typeface="Dagny OT" panose="020B0504020201020104" pitchFamily="34" charset="77"/>
              </a:rPr>
              <a:t>study design: </a:t>
            </a:r>
            <a:r>
              <a:rPr lang="en-CA" sz="2400" dirty="0">
                <a:latin typeface="Dagny OT" panose="020B0504020201020104" pitchFamily="34" charset="77"/>
              </a:rPr>
              <a:t>what data should we collect, and how should we collect it.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D219BE-217C-BE43-8873-68384008E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MOTIVATIONS FOR 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185338" cy="35814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Three functions, historically: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record keeping (people/societal management)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science – new general knowledge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intelligence – business, military? police? social? domestic? personal?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endParaRPr lang="en-US" sz="500" i="0" dirty="0">
              <a:latin typeface="Dagny OT" panose="020B0504020201020104" pitchFamily="34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Each of these three functions have traditionally used different </a:t>
            </a:r>
            <a:r>
              <a:rPr lang="en-US" sz="2400" b="1" dirty="0">
                <a:latin typeface="Dagny OT" panose="020B0504020201020104" pitchFamily="34" charset="77"/>
              </a:rPr>
              <a:t>sources</a:t>
            </a:r>
            <a:r>
              <a:rPr lang="en-US" sz="2400" dirty="0">
                <a:latin typeface="Dagny OT" panose="020B0504020201020104" pitchFamily="34" charset="77"/>
              </a:rPr>
              <a:t> of information.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have collected </a:t>
            </a:r>
            <a:r>
              <a:rPr lang="en-US" b="1" i="0" dirty="0">
                <a:latin typeface="Dagny OT" panose="020B0504020201020104" pitchFamily="34" charset="77"/>
              </a:rPr>
              <a:t>different types of data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also have </a:t>
            </a:r>
            <a:r>
              <a:rPr lang="en-US" b="1" i="0" dirty="0">
                <a:latin typeface="Dagny OT" panose="020B0504020201020104" pitchFamily="34" charset="77"/>
              </a:rPr>
              <a:t>different data cultures </a:t>
            </a:r>
            <a:r>
              <a:rPr lang="en-US" i="0" dirty="0">
                <a:latin typeface="Dagny OT" panose="020B0504020201020104" pitchFamily="34" charset="77"/>
              </a:rPr>
              <a:t>and </a:t>
            </a:r>
            <a:r>
              <a:rPr lang="en-US" b="1" i="0" dirty="0">
                <a:latin typeface="Dagny OT" panose="020B0504020201020104" pitchFamily="34" charset="77"/>
              </a:rPr>
              <a:t>terminologies</a:t>
            </a:r>
            <a:endParaRPr lang="en-US" i="0" dirty="0">
              <a:latin typeface="Dagny OT" panose="020B0504020201020104" pitchFamily="34" charset="77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690" y="2433144"/>
            <a:ext cx="4414218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1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IS REAL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EB6CCD-EF57-FE4B-A3AA-212E1DEF1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0718" y="2274176"/>
            <a:ext cx="3478924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a representation, but data is still </a:t>
            </a:r>
            <a:r>
              <a:rPr lang="en-US" sz="2400" b="1" dirty="0">
                <a:latin typeface="Dagny OT" panose="020B0504020201020104" pitchFamily="34" charset="77"/>
              </a:rPr>
              <a:t>physical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It has physical properties, it requires physical space &amp; energy to work with it.</a:t>
            </a:r>
          </a:p>
          <a:p>
            <a:pPr algn="just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1" y="2285999"/>
            <a:ext cx="6254044" cy="416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5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DECAYS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7225862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ages over time – it has a </a:t>
            </a:r>
            <a:r>
              <a:rPr lang="en-US" sz="2400" b="1" dirty="0">
                <a:latin typeface="Dagny OT" panose="020B0504020201020104" pitchFamily="34" charset="77"/>
              </a:rPr>
              <a:t>shelf life</a:t>
            </a:r>
            <a:r>
              <a:rPr lang="en-US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use the phrase “rotten data” or “decaying data”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literally</a:t>
            </a:r>
            <a:r>
              <a:rPr lang="en-US" i="0" dirty="0">
                <a:latin typeface="Dagny OT" panose="020B0504020201020104" pitchFamily="34" charset="77"/>
              </a:rPr>
              <a:t> – the data storage medium might decay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metaphorically</a:t>
            </a:r>
            <a:r>
              <a:rPr lang="en-US" i="0" dirty="0">
                <a:latin typeface="Dagny OT" panose="020B0504020201020104" pitchFamily="34" charset="77"/>
              </a:rPr>
              <a:t> – when the data no longer accurately </a:t>
            </a:r>
            <a:r>
              <a:rPr lang="en-US" b="1" i="0" dirty="0">
                <a:latin typeface="Dagny OT" panose="020B0504020201020104" pitchFamily="34" charset="77"/>
              </a:rPr>
              <a:t>represents</a:t>
            </a:r>
            <a:r>
              <a:rPr lang="en-US" i="0" dirty="0">
                <a:latin typeface="Dagny OT" panose="020B0504020201020104" pitchFamily="34" charset="77"/>
              </a:rPr>
              <a:t> the relevant objects and relationships or even when those objects no longer exist in the same way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must be kept ‘fresh’ and ‘current’, not ‘stale’ (context and model dependent!)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731" y="2044626"/>
            <a:ext cx="2933269" cy="39110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727F6E-4A64-6448-824C-26C204864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7E30B-37CF-4029-99B1-B73124F3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NPS AND PATTERN FISHING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16A2-51DD-4E78-B6E5-C6AEFEC49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69062" cy="3581400"/>
          </a:xfrm>
        </p:spPr>
        <p:txBody>
          <a:bodyPr/>
          <a:lstStyle/>
          <a:p>
            <a:pPr marL="0" indent="0" algn="just">
              <a:buNone/>
            </a:pPr>
            <a:r>
              <a:rPr lang="en-CA" sz="2400" dirty="0">
                <a:latin typeface="Dagny OT" panose="020B0504020201020104" pitchFamily="34" charset="77"/>
              </a:rPr>
              <a:t>Two separate issues can be combined to cause </a:t>
            </a:r>
            <a:r>
              <a:rPr lang="en-CA" sz="2400" b="1" dirty="0">
                <a:latin typeface="Dagny OT" panose="020B0504020201020104" pitchFamily="34" charset="77"/>
              </a:rPr>
              <a:t>problems</a:t>
            </a:r>
            <a:r>
              <a:rPr lang="en-CA" sz="2400" dirty="0">
                <a:latin typeface="Dagny OT" panose="020B0504020201020104" pitchFamily="34" charset="77"/>
              </a:rPr>
              <a:t> with data analysis: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drawing conclusions (inferences) from a sample about a population that are not warranted by the sample collection method (symptomatic of NPS);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looking for any available patterns in the data and then coming up with post hoc explanations for these patterns.</a:t>
            </a:r>
          </a:p>
          <a:p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Alone or in combination, these lead to poor (and </a:t>
            </a:r>
            <a:r>
              <a:rPr lang="en-CA" sz="2400" b="1" dirty="0">
                <a:latin typeface="Dagny OT" panose="020B0504020201020104" pitchFamily="34" charset="77"/>
              </a:rPr>
              <a:t>potentially harmful</a:t>
            </a:r>
            <a:r>
              <a:rPr lang="en-CA" sz="2400" dirty="0">
                <a:latin typeface="Dagny OT" panose="020B0504020201020104" pitchFamily="34" charset="77"/>
              </a:rPr>
              <a:t>) conclusions.</a:t>
            </a:r>
          </a:p>
        </p:txBody>
      </p:sp>
    </p:spTree>
    <p:extLst>
      <p:ext uri="{BB962C8B-B14F-4D97-AF65-F5344CB8AC3E}">
        <p14:creationId xmlns:p14="http://schemas.microsoft.com/office/powerpoint/2010/main" val="322198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5F1FA8-A55E-E643-96EA-A7DA7775C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8996" y="782119"/>
            <a:ext cx="10693400" cy="52937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1B26D9-FAD4-0548-B462-317D0BD29619}"/>
              </a:ext>
            </a:extLst>
          </p:cNvPr>
          <p:cNvSpPr txBox="1"/>
          <p:nvPr/>
        </p:nvSpPr>
        <p:spPr>
          <a:xfrm>
            <a:off x="872357" y="187084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Target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E4A966-A7CC-0E40-A8DC-EA9952DC7D9C}"/>
              </a:ext>
            </a:extLst>
          </p:cNvPr>
          <p:cNvSpPr txBox="1"/>
          <p:nvPr/>
        </p:nvSpPr>
        <p:spPr>
          <a:xfrm>
            <a:off x="872357" y="3809999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Achieved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E6A69-8771-C742-A580-ACC86988415D}"/>
              </a:ext>
            </a:extLst>
          </p:cNvPr>
          <p:cNvSpPr txBox="1"/>
          <p:nvPr/>
        </p:nvSpPr>
        <p:spPr>
          <a:xfrm>
            <a:off x="872357" y="4603470"/>
            <a:ext cx="1292774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959A93-9457-0F48-8662-BE5963AFBA8F}"/>
              </a:ext>
            </a:extLst>
          </p:cNvPr>
          <p:cNvSpPr txBox="1"/>
          <p:nvPr/>
        </p:nvSpPr>
        <p:spPr>
          <a:xfrm>
            <a:off x="872357" y="542599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Study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17E79-4211-8445-BE73-82586A9853E6}"/>
              </a:ext>
            </a:extLst>
          </p:cNvPr>
          <p:cNvSpPr txBox="1"/>
          <p:nvPr/>
        </p:nvSpPr>
        <p:spPr>
          <a:xfrm>
            <a:off x="10349622" y="2341205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Dagny OT" panose="020B0504020201020104" pitchFamily="34" charset="77"/>
              </a:rPr>
              <a:t>RespondentPopulation</a:t>
            </a:r>
            <a:endParaRPr lang="en-US" dirty="0">
              <a:latin typeface="Dagny OT" panose="020B0504020201020104" pitchFamily="34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A2A935-8832-D745-822E-A3A978C58170}"/>
              </a:ext>
            </a:extLst>
          </p:cNvPr>
          <p:cNvSpPr txBox="1"/>
          <p:nvPr/>
        </p:nvSpPr>
        <p:spPr>
          <a:xfrm>
            <a:off x="10349622" y="3809998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Intended Sample</a:t>
            </a:r>
          </a:p>
        </p:txBody>
      </p:sp>
    </p:spTree>
    <p:extLst>
      <p:ext uri="{BB962C8B-B14F-4D97-AF65-F5344CB8AC3E}">
        <p14:creationId xmlns:p14="http://schemas.microsoft.com/office/powerpoint/2010/main" val="274418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FC82-D118-4F46-863C-B5B86677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STUDY/SURVEY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Surveys follow the same general steps: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statement of objective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selection of survey frame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sampling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questionnaire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collection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capture and coding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processing and imputation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estimation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analysis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dissemination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documentation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endParaRPr lang="en-CA" i="0" dirty="0">
              <a:latin typeface="Dagny OT" panose="020B0504020201020104" pitchFamily="34" charset="77"/>
            </a:endParaRPr>
          </a:p>
          <a:p>
            <a:pPr indent="-306000"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78048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process is not always linear, but there is a definite movement from </a:t>
            </a:r>
            <a:r>
              <a:rPr lang="en-CA" b="1" dirty="0">
                <a:latin typeface="Dagny OT" panose="020B0504020201020104" pitchFamily="34" charset="77"/>
              </a:rPr>
              <a:t>objective</a:t>
            </a:r>
            <a:r>
              <a:rPr lang="en-CA" dirty="0">
                <a:latin typeface="Dagny OT" panose="020B0504020201020104" pitchFamily="34" charset="77"/>
              </a:rPr>
              <a:t> to </a:t>
            </a:r>
            <a:r>
              <a:rPr lang="en-CA" b="1" dirty="0">
                <a:latin typeface="Dagny OT" panose="020B0504020201020104" pitchFamily="34" charset="77"/>
              </a:rPr>
              <a:t>dissemination</a:t>
            </a:r>
            <a:r>
              <a:rPr lang="en-CA" dirty="0">
                <a:latin typeface="Dagny OT" panose="020B0504020201020104" pitchFamily="34" charset="77"/>
              </a:rPr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84705A-DCFE-5444-A375-3B2CC8F25565}"/>
              </a:ext>
            </a:extLst>
          </p:cNvPr>
          <p:cNvSpPr txBox="1">
            <a:spLocks/>
          </p:cNvSpPr>
          <p:nvPr/>
        </p:nvSpPr>
        <p:spPr>
          <a:xfrm>
            <a:off x="7053648" y="1726633"/>
            <a:ext cx="4123167" cy="414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81200" lvl="1" indent="-457200">
              <a:buFont typeface="+mj-lt"/>
              <a:buAutoNum type="arabicPeriod" startAt="7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477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Slidehelper - 138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C444B"/>
      </a:accent1>
      <a:accent2>
        <a:srgbClr val="DA5552"/>
      </a:accent2>
      <a:accent3>
        <a:srgbClr val="DF7373"/>
      </a:accent3>
      <a:accent4>
        <a:srgbClr val="E39695"/>
      </a:accent4>
      <a:accent5>
        <a:srgbClr val="E4B1AB"/>
      </a:accent5>
      <a:accent6>
        <a:srgbClr val="EFECCA"/>
      </a:accent6>
      <a:hlink>
        <a:srgbClr val="CC444B"/>
      </a:hlink>
      <a:folHlink>
        <a:srgbClr val="DA555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EDC264-CFF2-4234-A17E-9BCF5601879B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48e51f69-d585-4695-9488-9f1e0dda2451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16053</TotalTime>
  <Words>1086</Words>
  <Application>Microsoft Macintosh PowerPoint</Application>
  <PresentationFormat>Widescreen</PresentationFormat>
  <Paragraphs>143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Avenir Next</vt:lpstr>
      <vt:lpstr>Calibri</vt:lpstr>
      <vt:lpstr>Dagny OT</vt:lpstr>
      <vt:lpstr>Franklin Gothic Book</vt:lpstr>
      <vt:lpstr>Wingdings</vt:lpstr>
      <vt:lpstr>Wingdings 2</vt:lpstr>
      <vt:lpstr>Crop</vt:lpstr>
      <vt:lpstr>Office Theme</vt:lpstr>
      <vt:lpstr>Introduction to Data Analysis</vt:lpstr>
      <vt:lpstr>DATA COLLECTION &amp; DATA MANAGEMENT</vt:lpstr>
      <vt:lpstr>OBJECTIVE</vt:lpstr>
      <vt:lpstr>MOTIVATIONS FOR DATA COLLECTION</vt:lpstr>
      <vt:lpstr>DATA IS REAL</vt:lpstr>
      <vt:lpstr>DATA DECAYS</vt:lpstr>
      <vt:lpstr>NPS AND PATTERN FISHING</vt:lpstr>
      <vt:lpstr>PowerPoint Presentation</vt:lpstr>
      <vt:lpstr>STUDY/SURVEY STEPS</vt:lpstr>
      <vt:lpstr>NON-PROBABILISTIC SAMPLING</vt:lpstr>
      <vt:lpstr>PROBABILISTIC SAMPLING</vt:lpstr>
      <vt:lpstr>SAMPLING DESIGNS</vt:lpstr>
      <vt:lpstr>PROBABILISTIC SAMPLING DESIGNS</vt:lpstr>
      <vt:lpstr>SAMPLING DESIGNS</vt:lpstr>
      <vt:lpstr>OTHER SAMPLING DESIGNS</vt:lpstr>
      <vt:lpstr>AUTOMATED DATA COLLECTION CHECKLIST</vt:lpstr>
      <vt:lpstr>WEB SCRAPING DATA QUALITY</vt:lpstr>
      <vt:lpstr>STRUCTURED/UNSTRUCTURED DATA</vt:lpstr>
      <vt:lpstr>RELATIONAL DATABASES</vt:lpstr>
      <vt:lpstr>FLAT FILES AND SPREADSHEETS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300</cp:revision>
  <dcterms:created xsi:type="dcterms:W3CDTF">2020-08-02T19:49:53Z</dcterms:created>
  <dcterms:modified xsi:type="dcterms:W3CDTF">2021-10-15T05:53:19Z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